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  <p:embeddedFont>
      <p:font typeface="Lora"/>
      <p:regular r:id="rId23"/>
    </p:embeddedFont>
    <p:embeddedFont>
      <p:font typeface="Source Sans 3"/>
      <p:regular r:id="rId24"/>
    </p:embeddedFont>
    <p:embeddedFont>
      <p:font typeface="Source Sans 3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9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Estadístico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390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Películas Blockbuster 1977-2019)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30601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Universidad de La Habana | MATCOM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5823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Integrantes: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Ronald Provance Valladares C312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Agustin Alberto Carbajal Romero C312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Dylan Ramsés Cabrera Morales C312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7484"/>
            <a:ext cx="7204948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3: Metodología ANOVA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495068"/>
            <a:ext cx="388870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Varianza Unidireccional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226469"/>
            <a:ext cx="305228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Planteamiento de Hipótesis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698552"/>
            <a:ext cx="6229350" cy="60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H₀: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 recaudación promedio es igual en todas las décadas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H₁: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 menos una década presenta recaudación promedio diferente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473712"/>
            <a:ext cx="287881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Verificación de Supuestos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3945795"/>
            <a:ext cx="6229350" cy="90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Normalidad (Kolmogorov-Smirnov )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Homogeneidad de varianzas (Levene test)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Nivel de significancia: α = 0.05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5004832"/>
            <a:ext cx="6229350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estadístico F compara variabilidad ENTRE décadas respecto a variabilidad DENTRO de cada década. Análisis POST-HOC: Tukey HSD identifica exactamente qué pares de décadas difieren significativamente.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70946" y="2248138"/>
            <a:ext cx="6229350" cy="3681532"/>
          </a:xfrm>
          <a:prstGeom prst="roundRect">
            <a:avLst>
              <a:gd name="adj" fmla="val 8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578566" y="2255758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81925" y="2367082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Métrica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92790" y="2367082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Valor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78566" y="2779514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781925" y="2890838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F-estadístico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92790" y="2890838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5.234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78566" y="3242850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781925" y="3354173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p-value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92790" y="3354173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0.0012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78566" y="3766606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781925" y="3877929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α (Significancia)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92790" y="3877929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0.05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78566" y="4290362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781925" y="4401685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Decisión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892790" y="4401685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Rechaza H₀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78566" y="4814118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781925" y="4804569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η² (Tamaño efecto)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92790" y="4804569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0.08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78566" y="5217002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781925" y="5328325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Confianza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892790" y="5328325"/>
            <a:ext cx="26965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99.88%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70946" y="5942926"/>
            <a:ext cx="6229350" cy="1083231"/>
          </a:xfrm>
          <a:prstGeom prst="roundRect">
            <a:avLst>
              <a:gd name="adj" fmla="val 2818"/>
            </a:avLst>
          </a:prstGeom>
          <a:solidFill>
            <a:srgbClr val="D4E3CF"/>
          </a:solidFill>
          <a:ln/>
        </p:spPr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4305" y="6224866"/>
            <a:ext cx="254318" cy="203359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8231981" y="6166644"/>
            <a:ext cx="5364956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p-value (0.0012) &lt; α (0.05)</a:t>
            </a:r>
            <a:endParaRPr lang="en-US" sz="160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RECHAZA H₀ CON CONTUNDENCIA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0128" y="446961"/>
            <a:ext cx="8770144" cy="43257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28" y="4825127"/>
            <a:ext cx="8770144" cy="37005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6160" y="1889760"/>
            <a:ext cx="749808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7028"/>
            <a:ext cx="5595699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 y Conclusiones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7724" y="1868448"/>
            <a:ext cx="6258520" cy="1651159"/>
          </a:xfrm>
          <a:prstGeom prst="roundRect">
            <a:avLst>
              <a:gd name="adj" fmla="val 1631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0011" y="207073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40011" y="2469237"/>
            <a:ext cx="5853946" cy="754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solo Top 10 (sesgo supervivencia)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Variabilidad temporal (inflación, mercados)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Período específico (1977-2019)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837724" y="3560116"/>
            <a:ext cx="6258520" cy="2247900"/>
          </a:xfrm>
          <a:prstGeom prst="roundRect">
            <a:avLst>
              <a:gd name="adj" fmla="val 1198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40011" y="3762403"/>
            <a:ext cx="31076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 PRINCIPALES: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0011" y="4160905"/>
            <a:ext cx="5853946" cy="125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Presupuesto importante pero no determinante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Múltiples caminos válidos al éxito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Industria: estrategias diferenciadas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Tendencia creciente temporal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Calidad (rating) es factor significativo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837724" y="5613433"/>
            <a:ext cx="6258520" cy="1054418"/>
          </a:xfrm>
          <a:prstGeom prst="roundRect">
            <a:avLst>
              <a:gd name="adj" fmla="val 2554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0011" y="5815720"/>
            <a:ext cx="240756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APLICACIÓN PRÁCTICA: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40011" y="6214222"/>
            <a:ext cx="585394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Optimizar según estrategia, no todos necesitan presupuestos gigantescos.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1776" y="1851541"/>
            <a:ext cx="625852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éxito en cine no es una fórmula única.</a:t>
            </a:r>
            <a:endParaRPr lang="en-US" sz="4550" dirty="0"/>
          </a:p>
        </p:txBody>
      </p:sp>
      <p:sp>
        <p:nvSpPr>
          <p:cNvPr id="13" name="Text 11"/>
          <p:cNvSpPr/>
          <p:nvPr/>
        </p:nvSpPr>
        <p:spPr>
          <a:xfrm>
            <a:off x="7541776" y="3349375"/>
            <a:ext cx="62585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Los datos muestran múltiples caminos válidos hacia el </a:t>
            </a:r>
            <a:pPr algn="l" indent="0" marL="0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blockbuster-éxito: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1776" y="3721803"/>
            <a:ext cx="62585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Combinar presupuesto inteligente + buena ejecución + estrategia de mercado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541776" y="4214242"/>
            <a:ext cx="6258520" cy="30004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541776" y="4395577"/>
            <a:ext cx="6258520" cy="1005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Fuente: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Kaggle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Técnicas: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Regresión, Clustering, ANOVA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Período: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1977-2019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Películas analizadas: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430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1970"/>
            <a:ext cx="62360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Descripción del Dataset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54737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894052"/>
            <a:ext cx="25805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Fuente y Período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389590"/>
            <a:ext cx="258056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Kaggle: 1977-2019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10 películas/año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Total: 430 películas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4136231" y="2654737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4375547" y="2894052"/>
            <a:ext cx="25806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Presupuesto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75547" y="3389590"/>
            <a:ext cx="258068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Rango: $15M - $365M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Variabilidad alta en inversiones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2654737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7674173" y="2894052"/>
            <a:ext cx="25805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Recaudación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74173" y="3389590"/>
            <a:ext cx="258056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Variable de riesgo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siempre sigue presupuesto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0733365" y="2654737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681" y="2894052"/>
            <a:ext cx="25806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Rating IMDb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681" y="3389590"/>
            <a:ext cx="258068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Escala 1-10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Mayoría 6.5-7.5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017294"/>
            <a:ext cx="12954952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1077039" y="5256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Clasificación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77039" y="5752147"/>
            <a:ext cx="124763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MPAA: G, PG, PG-13, R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Géneros variados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9208"/>
            <a:ext cx="8824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Exploratorio: Estadísticos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11398"/>
            <a:ext cx="6185535" cy="40696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611398"/>
            <a:ext cx="6185535" cy="3503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2924" y="827246"/>
            <a:ext cx="56397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Exploratorio: Patrones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152924" y="2093238"/>
            <a:ext cx="293024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🎬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Géneros Más Comunes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152924" y="2659380"/>
            <a:ext cx="5639753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Acción (32%) | Aventura (28%) | Sci-Fi (18%)</a:t>
            </a:r>
            <a:endParaRPr lang="en-US" sz="160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Drama (12%) | Otros (10%)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152924" y="3520916"/>
            <a:ext cx="251079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🎞️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Clasificación MPAA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52924" y="4087058"/>
            <a:ext cx="5639753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PG-13: 45% (público más amplio)</a:t>
            </a:r>
            <a:endParaRPr lang="en-US" sz="160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R: 38% (público adulto)</a:t>
            </a:r>
            <a:endParaRPr lang="en-US" sz="160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PG: 12% | G: 5%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152924" y="5249704"/>
            <a:ext cx="2393752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Hallazgo Clave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52924" y="5815846"/>
            <a:ext cx="5639753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Películas PG-13 tienden a recaudar más por acceso a audiencia más grande.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52924" y="6612612"/>
            <a:ext cx="5639753" cy="789742"/>
          </a:xfrm>
          <a:prstGeom prst="roundRect">
            <a:avLst>
              <a:gd name="adj" fmla="val 3865"/>
            </a:avLst>
          </a:prstGeom>
          <a:solidFill>
            <a:srgbClr val="D4E3C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83" y="6894552"/>
            <a:ext cx="254318" cy="2033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13959" y="6836331"/>
            <a:ext cx="477535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hay correlación perfecta presupuesto-éxito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7148"/>
            <a:ext cx="101156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Objetivos y Preguntas de Investigación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2991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industria cinematográfica mueve miles de millones de dólares anuales. Entender qué impulsa el éxito es fundamental para productores e inversores.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54937"/>
            <a:ext cx="35943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Preguntas de Investigación: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65859"/>
            <a:ext cx="1295495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¿Qué factores influyen en la recaudación mundial de una película?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¿Podemos identificar clusters de películas según características?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¿Ha cambiado la recaudación promedio a lo largo del tiempo?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8297"/>
            <a:ext cx="56397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1: Regresión Lineal Múltiple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37724" y="2082165"/>
            <a:ext cx="50339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¿Qué Factores Impulsan la Recaudación?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37724" y="2740462"/>
            <a:ext cx="5639753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 estimó un modelo de regresión lineal múltiple para analizar factores que influyen en la recaudación mundial. Variables categóricas transformadas mediante dummy, continuas estandarizadas.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7724" y="4483179"/>
            <a:ext cx="309217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¿Es Confiable el Modelo?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7724" y="5141476"/>
            <a:ext cx="5639753" cy="2128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Insesgadez: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Media de residuos ≈ 0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Independencia: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Durbin-Watson ≈ 1.44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Multicolinealidad: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Cond.Nº=4.56 &lt;30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Heterocedasticidad: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Corregida con errores robustos HC3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Normalidad: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 Kolmogorov-Smirnov 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3570"/>
            <a:ext cx="764178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2: Metodología K-Means Clustering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441490"/>
            <a:ext cx="321302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Clustering No Supervisado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25686" y="1821894"/>
            <a:ext cx="6511766" cy="3479959"/>
          </a:xfrm>
          <a:prstGeom prst="roundRect">
            <a:avLst>
              <a:gd name="adj" fmla="val 67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81182" y="192297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Fundamento Teórico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81182" y="2252782"/>
            <a:ext cx="6200775" cy="61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K-Means es aprendizaje </a:t>
            </a:r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SUPERVISADO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que descubre patrones multidimensionales sin etiquetas predefinidas. Agrupa observaciones en espacios multidimensionales basándose en similitud euclidiana.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81182" y="2970014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Variables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81182" y="3299817"/>
            <a:ext cx="6200775" cy="61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Presupuesto: $20M–$300M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Rating IMDb: 1.0–10.0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Género: 18 géneros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81182" y="4017067"/>
            <a:ext cx="280856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 Óptimo Identificado: 2 clusters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12606" y="1922978"/>
            <a:ext cx="216241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 del Clustering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512606" y="2265402"/>
            <a:ext cx="6287691" cy="1793319"/>
          </a:xfrm>
          <a:prstGeom prst="roundRect">
            <a:avLst>
              <a:gd name="adj" fmla="val 130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20226" y="2273022"/>
            <a:ext cx="6272451" cy="341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75721" y="2341245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Métrica/Cluster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0815757" y="2341245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Detalle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520226" y="2614851"/>
            <a:ext cx="6272451" cy="3418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675721" y="2683073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Silhouette Score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10815757" y="2683073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0.52 (Ver Resumen)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520226" y="2956679"/>
            <a:ext cx="6272451" cy="5472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675721" y="3024902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Cluster 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0815757" y="3024902"/>
            <a:ext cx="2821424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273 películas (63.5%) - Presupuesto Medio ($40M)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7520226" y="3503890"/>
            <a:ext cx="6272451" cy="5472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675721" y="3572113"/>
            <a:ext cx="2821424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Cluster 1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815757" y="3572113"/>
            <a:ext cx="2821424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157 películas (36.5%) - Alto Presupuesto ($170M)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512606" y="4101721"/>
            <a:ext cx="6287691" cy="513993"/>
          </a:xfrm>
          <a:prstGeom prst="roundRect">
            <a:avLst>
              <a:gd name="adj" fmla="val 4541"/>
            </a:avLst>
          </a:prstGeom>
          <a:solidFill>
            <a:srgbClr val="D4E3CF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8101" y="4304722"/>
            <a:ext cx="194429" cy="155496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018026" y="4241619"/>
            <a:ext cx="5626775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El análisis sugiere que K=2 clusters es el óptimo para esta segmentación.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7512606" y="4729418"/>
            <a:ext cx="6287691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Aplicamos estandarización (StandardScaler) a variables numéricas para garantizar equilibrio. Codificamos género mediante variables dummy.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837724" y="538283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Hallazgos Principales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837724" y="5763238"/>
            <a:ext cx="12954952" cy="82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Presupuesto ≠ Mejor Rating: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existe proporcionalidad directa entre el presupuesto de una película y su calificación de éxito.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Género es Estructurante: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 género desempeña un papel clave en la conformación de los modelos de producción de películas, creando categorías coherentes.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Mercado Heterogéneo: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 industria cinematográfica opera con estrategias diferenciadas, abordando múltiples modelos de negocio simultáneamente.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Perfiles Reales: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Los clusters identificados reflejan tipos naturales de películas, lo que sugiere diferentes enfoques para maximizar el retorno en diversos contextos.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837724" y="6698498"/>
            <a:ext cx="12954952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Conclusión: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existe fórmula única de éxito. Cada cluster representa un modelo de negocio válido. Presupuesto ≠ éxito crítico. La industria explota múltiples modelos simultáneamente porque cada uno maximiza retorno en contextos diferentes.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9268"/>
            <a:ext cx="6735485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2: Resultados e Interpretación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4793" y="1468993"/>
            <a:ext cx="8420695" cy="228445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93" y="3867150"/>
            <a:ext cx="8420695" cy="35531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160" y="1127760"/>
            <a:ext cx="9022080" cy="5974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2026-01-28T11:39:00Z</dcterms:created>
  <dcterms:modified xsi:type="dcterms:W3CDTF">2026-01-28T11:39:00Z</dcterms:modified>
</cp:coreProperties>
</file>